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91" r:id="rId3"/>
    <p:sldId id="337" r:id="rId4"/>
    <p:sldId id="354" r:id="rId5"/>
    <p:sldId id="279" r:id="rId6"/>
    <p:sldId id="332" r:id="rId7"/>
    <p:sldId id="343" r:id="rId8"/>
    <p:sldId id="344" r:id="rId9"/>
    <p:sldId id="346" r:id="rId10"/>
    <p:sldId id="347" r:id="rId11"/>
    <p:sldId id="335" r:id="rId12"/>
    <p:sldId id="341" r:id="rId13"/>
    <p:sldId id="342" r:id="rId14"/>
    <p:sldId id="327" r:id="rId15"/>
    <p:sldId id="318" r:id="rId16"/>
    <p:sldId id="353" r:id="rId17"/>
    <p:sldId id="319" r:id="rId18"/>
    <p:sldId id="320" r:id="rId19"/>
    <p:sldId id="321" r:id="rId20"/>
    <p:sldId id="322" r:id="rId21"/>
    <p:sldId id="339" r:id="rId22"/>
    <p:sldId id="295" r:id="rId23"/>
    <p:sldId id="282" r:id="rId24"/>
    <p:sldId id="333" r:id="rId25"/>
    <p:sldId id="316" r:id="rId26"/>
    <p:sldId id="317" r:id="rId27"/>
    <p:sldId id="297" r:id="rId28"/>
    <p:sldId id="334" r:id="rId29"/>
    <p:sldId id="299" r:id="rId30"/>
    <p:sldId id="275" r:id="rId31"/>
    <p:sldId id="336" r:id="rId32"/>
    <p:sldId id="276" r:id="rId33"/>
    <p:sldId id="277" r:id="rId34"/>
    <p:sldId id="326" r:id="rId35"/>
  </p:sldIdLst>
  <p:sldSz cx="9144000" cy="6858000" type="screen4x3"/>
  <p:notesSz cx="985678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B157"/>
    <a:srgbClr val="9685B9"/>
    <a:srgbClr val="7962A6"/>
    <a:srgbClr val="DDD7E9"/>
    <a:srgbClr val="443660"/>
    <a:srgbClr val="554478"/>
    <a:srgbClr val="6F5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65" autoAdjust="0"/>
    <p:restoredTop sz="84051" autoAdjust="0"/>
  </p:normalViewPr>
  <p:slideViewPr>
    <p:cSldViewPr>
      <p:cViewPr>
        <p:scale>
          <a:sx n="75" d="100"/>
          <a:sy n="75" d="100"/>
        </p:scale>
        <p:origin x="-107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8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udigier\Desktop\No%20of%20Schools%20July%20201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schools teaching Japanese in the UK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cat>
            <c:strRef>
              <c:f>Sheet1!$A$2:$A$4</c:f>
              <c:strCache>
                <c:ptCount val="3"/>
                <c:pt idx="0">
                  <c:v>Sixth Form / College</c:v>
                </c:pt>
                <c:pt idx="1">
                  <c:v>Primary</c:v>
                </c:pt>
                <c:pt idx="2">
                  <c:v>Unified Primary &amp; Secondary</c:v>
                </c:pt>
              </c:strCache>
            </c:strRef>
          </c:cat>
          <c: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4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>
                <a:gsLst>
                  <a:gs pos="0">
                    <a:schemeClr val="accent4"/>
                  </a:gs>
                  <a:gs pos="50000">
                    <a:srgbClr val="DFB8E6"/>
                  </a:gs>
                  <a:gs pos="100000">
                    <a:srgbClr val="E783E0"/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gradFill>
                <a:gsLst>
                  <a:gs pos="0">
                    <a:srgbClr val="C00000"/>
                  </a:gs>
                  <a:gs pos="50000">
                    <a:srgbClr val="D00000"/>
                  </a:gs>
                  <a:gs pos="100000">
                    <a:srgbClr val="FF0000"/>
                  </a:gs>
                </a:gsLst>
                <a:lin ang="5400000" scaled="0"/>
              </a:gradFill>
            </c:spPr>
          </c:dPt>
          <c:dPt>
            <c:idx val="2"/>
            <c:bubble3D val="0"/>
            <c:spPr>
              <a:gradFill>
                <a:gsLst>
                  <a:gs pos="0">
                    <a:srgbClr val="FFFF00"/>
                  </a:gs>
                  <a:gs pos="50000">
                    <a:srgbClr val="FFFF00"/>
                  </a:gs>
                  <a:gs pos="100000">
                    <a:schemeClr val="bg1"/>
                  </a:gs>
                </a:gsLst>
                <a:lin ang="5400000" scaled="0"/>
              </a:gradFill>
            </c:spPr>
          </c:dPt>
          <c:dPt>
            <c:idx val="3"/>
            <c:bubble3D val="0"/>
            <c:spPr>
              <a:gradFill>
                <a:gsLst>
                  <a:gs pos="0">
                    <a:srgbClr val="92D050"/>
                  </a:gs>
                  <a:gs pos="50000">
                    <a:srgbClr val="00B050"/>
                  </a:gs>
                  <a:gs pos="100000">
                    <a:srgbClr val="92D050"/>
                  </a:gs>
                </a:gsLst>
                <a:lin ang="5400000" scaled="0"/>
              </a:gradFill>
            </c:spPr>
          </c:dPt>
          <c:dPt>
            <c:idx val="4"/>
            <c:bubble3D val="0"/>
            <c:spPr>
              <a:gradFill>
                <a:gsLst>
                  <a:gs pos="0">
                    <a:schemeClr val="accent5"/>
                  </a:gs>
                  <a:gs pos="50000">
                    <a:srgbClr val="0070C0"/>
                  </a:gs>
                  <a:gs pos="100000">
                    <a:schemeClr val="tx2"/>
                  </a:gs>
                </a:gsLst>
                <a:lin ang="5400000" scaled="0"/>
              </a:gradFill>
            </c:spPr>
          </c:dPt>
          <c:dLbls>
            <c:dLbl>
              <c:idx val="0"/>
              <c:layout>
                <c:manualLayout>
                  <c:x val="-4.0449332925445614E-2"/>
                  <c:y val="-6.8487597166860216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3371910141830751E-2"/>
                  <c:y val="-0.1549551175418222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6.3585880071753455E-3"/>
                  <c:y val="-1.632821736082776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 i="0" baseline="0">
                    <a:solidFill>
                      <a:schemeClr val="bg1"/>
                    </a:solidFill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all!$D$377:$D$381</c:f>
              <c:strCache>
                <c:ptCount val="5"/>
                <c:pt idx="0">
                  <c:v>Primary</c:v>
                </c:pt>
                <c:pt idx="1">
                  <c:v>Unified Primary-Secondary</c:v>
                </c:pt>
                <c:pt idx="2">
                  <c:v>Middle</c:v>
                </c:pt>
                <c:pt idx="3">
                  <c:v>Secondary</c:v>
                </c:pt>
                <c:pt idx="4">
                  <c:v>Sixth Form or College</c:v>
                </c:pt>
              </c:strCache>
            </c:strRef>
          </c:cat>
          <c:val>
            <c:numRef>
              <c:f>all!$E$377:$E$381</c:f>
              <c:numCache>
                <c:formatCode>General</c:formatCode>
                <c:ptCount val="5"/>
                <c:pt idx="0">
                  <c:v>19.7</c:v>
                </c:pt>
                <c:pt idx="1">
                  <c:v>9.3000000000000007</c:v>
                </c:pt>
                <c:pt idx="2">
                  <c:v>0.3</c:v>
                </c:pt>
                <c:pt idx="3">
                  <c:v>61.7</c:v>
                </c:pt>
                <c:pt idx="4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5857773985039156"/>
          <c:y val="0.35830168544615676"/>
          <c:w val="0.24142226014960838"/>
          <c:h val="0.2833963675548999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schools teaching Japanese in the UK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cat>
            <c:strRef>
              <c:f>Sheet1!$A$2:$A$4</c:f>
              <c:strCache>
                <c:ptCount val="3"/>
                <c:pt idx="0">
                  <c:v>Sixth Form / College</c:v>
                </c:pt>
                <c:pt idx="1">
                  <c:v>Primary</c:v>
                </c:pt>
                <c:pt idx="2">
                  <c:v>Unified Primary &amp; Secondary</c:v>
                </c:pt>
              </c:strCache>
            </c:strRef>
          </c:cat>
          <c: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4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Head Start - Overview of Japanese Language Teaching,             5th May 2011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1650" y="0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The Japan Foundation - www.jpf.org.uk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1650" y="6456363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70BB349-9E4F-4962-82C1-3B1C581D1B9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0888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Head Start - Overview of Japanese Language Teaching,             5th May 2011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1650" y="0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28975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228975"/>
            <a:ext cx="7885112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The Japan Foundation - www.jpf.org.uk</a:t>
            </a: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1650" y="6456363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D6D0C86-6AB6-43E3-B714-7EB6CCE091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3539659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Head Start - Overview of Japanese Language Teaching,             5th May 2011</a:t>
            </a:r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41400DB-AAAD-40D8-821F-EFA89ADD4614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2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096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4096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3695B96-045D-4661-9187-0A868D8F9F25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25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0965" name="Rectangle 7"/>
          <p:cNvSpPr txBox="1">
            <a:spLocks noGrp="1" noChangeArrowheads="1"/>
          </p:cNvSpPr>
          <p:nvPr/>
        </p:nvSpPr>
        <p:spPr bwMode="auto">
          <a:xfrm>
            <a:off x="5584825" y="6456363"/>
            <a:ext cx="4270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41C58B5-577A-4FA7-942F-2FFA53BCD773}" type="slidenum">
              <a:rPr lang="en-US" altLang="ja-JP">
                <a:solidFill>
                  <a:srgbClr val="000000"/>
                </a:solidFill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en-US" altLang="ja-JP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09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0563" y="509588"/>
            <a:ext cx="3400425" cy="2549525"/>
          </a:xfrm>
          <a:ln/>
        </p:spPr>
      </p:sp>
      <p:sp>
        <p:nvSpPr>
          <p:cNvPr id="409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7425" y="3228975"/>
            <a:ext cx="7881938" cy="3059113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198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4198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C5811E7-DE12-4537-9627-6DD52C58FD89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26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1989" name="Rectangle 7"/>
          <p:cNvSpPr txBox="1">
            <a:spLocks noGrp="1" noChangeArrowheads="1"/>
          </p:cNvSpPr>
          <p:nvPr/>
        </p:nvSpPr>
        <p:spPr bwMode="auto">
          <a:xfrm>
            <a:off x="5584825" y="6456363"/>
            <a:ext cx="4270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C6E8B29-FAAB-4124-8479-8024B846A5B0}" type="slidenum">
              <a:rPr lang="en-US" altLang="ja-JP">
                <a:solidFill>
                  <a:srgbClr val="000000"/>
                </a:solidFill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26</a:t>
            </a:fld>
            <a:endParaRPr lang="en-US" altLang="ja-JP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19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0563" y="509588"/>
            <a:ext cx="3400425" cy="2549525"/>
          </a:xfrm>
          <a:ln/>
        </p:spPr>
      </p:sp>
      <p:sp>
        <p:nvSpPr>
          <p:cNvPr id="419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7425" y="3228975"/>
            <a:ext cx="7881938" cy="3059113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Head Start - Overview of Japanese Language Teaching,             5th May 2011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The Japan Foundation - www.jpf.org.uk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6D0C86-6AB6-43E3-B714-7EB6CCE0916A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7828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275240A-3BBF-46A0-B8A3-3A8797A551B5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15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275240A-3BBF-46A0-B8A3-3A8797A551B5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16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4341A2A-E46E-4FAD-91FA-0CDE43D7B041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17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686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1D1FE61-304D-4122-B4CD-FE053480C90B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18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68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210390A-352F-4723-8F38-E06475000099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19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E1803C8-C8D5-4324-A266-CCC762BA1B4C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20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8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E1A4CE7-EFB8-48ED-AE4F-3FDBB8E67BE6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21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14C15-7DBB-4D7E-BCA3-DB7BB23D7D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5336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AFFC0-2ACB-406B-8244-3F880CD99C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3116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5A117-2080-4A28-BA0F-98E701D3B7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2229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1F683-0F15-42DB-8E36-502CA19E66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7556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4640F-839D-44E7-8359-B10BD605F7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0592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BC264-A158-4557-B8A1-B6E03F8227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029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3B528-08E2-4339-AD44-4B89D2EAB4F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2280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C8ABC-4D05-4AF3-AE0E-384C1EAEB55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342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C4DF3-BAEC-485E-A0BF-02718A0023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4190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E26E7-D8AC-49E5-8B73-44D91EB00F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069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74210-8B7D-4486-A2F0-BAC1155CD5E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948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881BC-70AD-45A6-9B43-3A448A41B1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47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59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1DEB6F-4E25-4CDD-A95E-F657496E9E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10" Type="http://schemas.openxmlformats.org/officeDocument/2006/relationships/image" Target="../media/image5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1.JP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2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6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8.JP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7.jpe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9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0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1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2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3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20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34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35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6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24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oleObject" Target="../embeddings/oleObject26.bin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7" Type="http://schemas.openxmlformats.org/officeDocument/2006/relationships/image" Target="../media/image46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oleObject" Target="../embeddings/oleObject4.bin"/><Relationship Id="rId7" Type="http://schemas.openxmlformats.org/officeDocument/2006/relationships/image" Target="../media/image7.JP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JPG"/><Relationship Id="rId5" Type="http://schemas.openxmlformats.org/officeDocument/2006/relationships/chart" Target="../charts/chart3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47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48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0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1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7704856" cy="2160588"/>
          </a:xfrm>
        </p:spPr>
        <p:txBody>
          <a:bodyPr/>
          <a:lstStyle/>
          <a:p>
            <a:pPr algn="l" eaLnBrk="1" hangingPunct="1"/>
            <a:r>
              <a:rPr lang="en-US" altLang="ja-JP" sz="5400" b="1" dirty="0" smtClean="0">
                <a:solidFill>
                  <a:schemeClr val="bg1"/>
                </a:solidFill>
                <a:latin typeface="Century Gothic" pitchFamily="34" charset="0"/>
              </a:rPr>
              <a:t>Support for Japanese</a:t>
            </a:r>
          </a:p>
        </p:txBody>
      </p:sp>
      <p:graphicFrame>
        <p:nvGraphicFramePr>
          <p:cNvPr id="2051" name="Object 6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23850" y="5038725"/>
          <a:ext cx="2087563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Image" r:id="rId4" imgW="3606349" imgH="2819048" progId="PhotoshopElements.Image.5">
                  <p:embed/>
                </p:oleObj>
              </mc:Choice>
              <mc:Fallback>
                <p:oleObj name="Image" r:id="rId4" imgW="3606349" imgH="2819048" progId="PhotoshopElements.Image.5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5038725"/>
                        <a:ext cx="2087563" cy="163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55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487363" y="4926013"/>
            <a:ext cx="7561262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>
              <a:buFontTx/>
              <a:buNone/>
            </a:pPr>
            <a:r>
              <a:rPr lang="en-GB" altLang="ja-JP" sz="2000" dirty="0">
                <a:solidFill>
                  <a:schemeClr val="bg1"/>
                </a:solidFill>
                <a:latin typeface="Century Gothic" pitchFamily="34" charset="0"/>
              </a:rPr>
              <a:t>Josephine Austin</a:t>
            </a:r>
          </a:p>
          <a:p>
            <a:pPr algn="r" eaLnBrk="1" hangingPunct="1">
              <a:buFontTx/>
              <a:buNone/>
            </a:pPr>
            <a:r>
              <a:rPr lang="en-GB" altLang="ja-JP" sz="2000" b="1" dirty="0">
                <a:solidFill>
                  <a:schemeClr val="bg1"/>
                </a:solidFill>
                <a:latin typeface="Century Gothic" pitchFamily="34" charset="0"/>
              </a:rPr>
              <a:t>Japan Foundation</a:t>
            </a:r>
          </a:p>
          <a:p>
            <a:pPr algn="r" eaLnBrk="1" hangingPunct="1">
              <a:buFontTx/>
              <a:buNone/>
            </a:pPr>
            <a:r>
              <a:rPr lang="en-GB" altLang="ja-JP" sz="2000" dirty="0" smtClean="0">
                <a:solidFill>
                  <a:schemeClr val="bg1"/>
                </a:solidFill>
                <a:latin typeface="Century Gothic" pitchFamily="34" charset="0"/>
              </a:rPr>
              <a:t>Josephine.Austin@jpf.org.uk</a:t>
            </a:r>
            <a:endParaRPr lang="en-GB" altLang="ja-JP" sz="2000" dirty="0">
              <a:solidFill>
                <a:schemeClr val="bg1"/>
              </a:solidFill>
              <a:latin typeface="Century Gothic" pitchFamily="34" charset="0"/>
            </a:endParaRPr>
          </a:p>
          <a:p>
            <a:pPr algn="r" eaLnBrk="1" hangingPunct="1">
              <a:buFontTx/>
              <a:buNone/>
            </a:pPr>
            <a:r>
              <a:rPr lang="en-GB" altLang="en-US" sz="2000" b="1" dirty="0">
                <a:solidFill>
                  <a:schemeClr val="bg1"/>
                </a:solidFill>
                <a:latin typeface="Century Gothic" pitchFamily="34" charset="0"/>
              </a:rPr>
              <a:t>www.jpf.org.uk/language</a:t>
            </a:r>
            <a:endParaRPr lang="en-GB" altLang="ja-JP" sz="2000" dirty="0">
              <a:solidFill>
                <a:schemeClr val="bg1"/>
              </a:solidFill>
              <a:latin typeface="Century Gothic" pitchFamily="34" charset="0"/>
            </a:endParaRPr>
          </a:p>
          <a:p>
            <a:pPr algn="ctr" eaLnBrk="1" hangingPunct="1">
              <a:buFontTx/>
              <a:buNone/>
            </a:pPr>
            <a:endParaRPr lang="en-US" altLang="ja-JP" sz="2000" dirty="0">
              <a:latin typeface="Century Gothic" pitchFamily="34" charset="0"/>
            </a:endParaRPr>
          </a:p>
        </p:txBody>
      </p:sp>
      <p:pic>
        <p:nvPicPr>
          <p:cNvPr id="2054" name="Picture 64" descr="john-betts"/>
          <p:cNvPicPr>
            <a:picLocks noChangeAspect="1" noChangeArrowheads="1"/>
          </p:cNvPicPr>
          <p:nvPr/>
        </p:nvPicPr>
        <p:blipFill>
          <a:blip r:embed="rId6" cstate="screen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" y="2819400"/>
            <a:ext cx="3970338" cy="16764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055" name="Object 71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Image" r:id="rId7" imgW="1079365" imgH="1193230" progId="PhotoshopElements.Image.5">
                  <p:embed/>
                </p:oleObj>
              </mc:Choice>
              <mc:Fallback>
                <p:oleObj name="Image" r:id="rId7" imgW="1079365" imgH="1193230" progId="PhotoshopElements.Image.5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6" name="Picture 73" descr="Green lane primary 2"/>
          <p:cNvPicPr>
            <a:picLocks noChangeAspect="1" noChangeArrowheads="1"/>
          </p:cNvPicPr>
          <p:nvPr/>
        </p:nvPicPr>
        <p:blipFill>
          <a:blip r:embed="rId9" cstate="screen">
            <a:lum bright="12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1775" y="2819400"/>
            <a:ext cx="1587500" cy="16764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74" descr="Tavistock yr7 Japanese class"/>
          <p:cNvPicPr>
            <a:picLocks noChangeAspect="1" noChangeArrowheads="1"/>
          </p:cNvPicPr>
          <p:nvPr/>
        </p:nvPicPr>
        <p:blipFill>
          <a:blip r:embed="rId10" cstate="screen">
            <a:lum bright="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817813"/>
            <a:ext cx="2479675" cy="168116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Rectangle 56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  <p:transition advTm="244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4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2800" b="1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hints:</a:t>
            </a: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25" y="908720"/>
            <a:ext cx="6648450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5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024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5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0246" name="Picture 2" descr="http://www.jpf.org.uk/cms/images/group_tour_imag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7416800" cy="561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57346" name="Picture 2" descr="R:\Photos\Japan Group study tour 2014\03 Fujimi elementary school  visit\IMG_90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08" y="44624"/>
            <a:ext cx="4368487" cy="327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47" name="Picture 3" descr="R:\Photos\Japan Group study tour 2014\03 Fujimi elementary school  visit\IMG_908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07" y="1268759"/>
            <a:ext cx="4368487" cy="327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48" name="Picture 4" descr="R:\Photos\Japan Group study tour 2014\03 Fujimi elementary school  visit\IMG_909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05" y="2708920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49" name="Picture 5" descr="R:\Photos\Japan Group study tour 2014\03 Fujimi elementary school  visit\IMG_909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10" y="3555015"/>
            <a:ext cx="4392489" cy="329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0" name="Picture 6" descr="R:\Photos\Japan Group study tour 2014\04 Oyake elementary school - kyoto\IMG_920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4624"/>
            <a:ext cx="4368487" cy="327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1" name="Picture 7" descr="R:\Photos\Japan Group study tour 2014\04 Oyake elementary school - kyoto\IMG_920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7" y="1276399"/>
            <a:ext cx="4368487" cy="327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2" name="Picture 8" descr="R:\Photos\Japan Group study tour 2014\04 Oyake elementary school - kyoto\IMG_9216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564904"/>
            <a:ext cx="4368487" cy="327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3" name="Picture 9" descr="R:\Photos\Japan Group study tour 2014\04 Oyake elementary school - kyoto\IMG_9212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7" y="3573016"/>
            <a:ext cx="4368488" cy="327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60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5" name="Picture 7" descr="R:\Photos\Japan Group study tour 2014\05 sightseeing Kyoto\IMG_92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7" y="193980"/>
            <a:ext cx="8718243" cy="653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58371" name="Picture 3" descr="R:\Photos\Japan Group study tour 2014\05 sightseeing Kyoto\IMG_93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126246" cy="309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2" name="Picture 4" descr="R:\Photos\Japan Group study tour 2014\05 sightseeing Kyoto\IMG_93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484" y="193980"/>
            <a:ext cx="4311148" cy="323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3" name="Picture 5" descr="R:\Photos\Japan Group study tour 2014\05 sightseeing Kyoto\IMG_937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573016"/>
            <a:ext cx="4200465" cy="315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4" name="Picture 6" descr="R:\Photos\Japan Group study tour 2014\05 sightseeing Kyoto\IMG_947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545231"/>
            <a:ext cx="4261516" cy="319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60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126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30288" y="2740025"/>
            <a:ext cx="7688262" cy="1143000"/>
          </a:xfrm>
        </p:spPr>
        <p:txBody>
          <a:bodyPr/>
          <a:lstStyle/>
          <a:p>
            <a:pPr algn="l" eaLnBrk="1" hangingPunct="1"/>
            <a:r>
              <a:rPr lang="en-US" altLang="ja-JP" sz="8800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Resources</a:t>
            </a:r>
            <a:endParaRPr lang="en-US" altLang="ja-JP" sz="8800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229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6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20495" name="Picture 15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124396"/>
            <a:ext cx="3241809" cy="23046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5" name="Rectangle 3"/>
          <p:cNvSpPr txBox="1">
            <a:spLocks noChangeArrowheads="1"/>
          </p:cNvSpPr>
          <p:nvPr/>
        </p:nvSpPr>
        <p:spPr bwMode="auto">
          <a:xfrm>
            <a:off x="3995738" y="976313"/>
            <a:ext cx="3744912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Erin’s Challenge! I Can Speak Japanese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3600" b="1">
                <a:solidFill>
                  <a:srgbClr val="FFFFFF"/>
                </a:solidFill>
                <a:latin typeface="Calibri" pitchFamily="34" charset="0"/>
              </a:rPr>
              <a:t>www.erin.ne.jp</a:t>
            </a:r>
          </a:p>
        </p:txBody>
      </p:sp>
      <p:sp>
        <p:nvSpPr>
          <p:cNvPr id="29706" name="Rectangle 3"/>
          <p:cNvSpPr>
            <a:spLocks noChangeArrowheads="1"/>
          </p:cNvSpPr>
          <p:nvPr/>
        </p:nvSpPr>
        <p:spPr bwMode="auto">
          <a:xfrm>
            <a:off x="11113" y="3595688"/>
            <a:ext cx="7751762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Great introduction to basic Japanese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Designed with young people in mind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Features videos, comics, activities and games for teaching Japanese language and culture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For independent or classroom use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DVD and workbooks also available</a:t>
            </a:r>
          </a:p>
        </p:txBody>
      </p:sp>
      <p:sp>
        <p:nvSpPr>
          <p:cNvPr id="12298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229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8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 dirty="0"/>
          </a:p>
        </p:txBody>
      </p:sp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705" name="Rectangle 3"/>
          <p:cNvSpPr txBox="1">
            <a:spLocks noChangeArrowheads="1"/>
          </p:cNvSpPr>
          <p:nvPr/>
        </p:nvSpPr>
        <p:spPr bwMode="auto">
          <a:xfrm>
            <a:off x="4860579" y="1017588"/>
            <a:ext cx="3024534" cy="151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 dirty="0" err="1" smtClean="0">
                <a:solidFill>
                  <a:srgbClr val="FFFFFF"/>
                </a:solidFill>
                <a:latin typeface="Calibri" pitchFamily="34" charset="0"/>
              </a:rPr>
              <a:t>Marugoto</a:t>
            </a:r>
            <a:r>
              <a:rPr lang="en-GB" altLang="ja-JP" sz="4000" b="1" dirty="0" smtClean="0">
                <a:solidFill>
                  <a:srgbClr val="FFFFFF"/>
                </a:solidFill>
                <a:latin typeface="Calibri" pitchFamily="34" charset="0"/>
              </a:rPr>
              <a:t> Plus</a:t>
            </a:r>
            <a:endParaRPr lang="en-GB" altLang="ja-JP" sz="2800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3600" b="1" dirty="0" smtClean="0">
                <a:solidFill>
                  <a:srgbClr val="FFFFFF"/>
                </a:solidFill>
                <a:latin typeface="Calibri" pitchFamily="34" charset="0"/>
              </a:rPr>
              <a:t>www.marugotoweb.jp</a:t>
            </a:r>
            <a:r>
              <a:rPr lang="en-GB" altLang="ja-JP" sz="3600" b="1" dirty="0">
                <a:solidFill>
                  <a:srgbClr val="FFFFFF"/>
                </a:solidFill>
                <a:latin typeface="Calibri" pitchFamily="34" charset="0"/>
              </a:rPr>
              <a:t>/</a:t>
            </a:r>
          </a:p>
        </p:txBody>
      </p:sp>
      <p:sp>
        <p:nvSpPr>
          <p:cNvPr id="29706" name="Rectangle 3"/>
          <p:cNvSpPr>
            <a:spLocks noChangeArrowheads="1"/>
          </p:cNvSpPr>
          <p:nvPr/>
        </p:nvSpPr>
        <p:spPr bwMode="auto">
          <a:xfrm>
            <a:off x="27384" y="3311525"/>
            <a:ext cx="8161337" cy="314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Great introduction to basic Japanese</a:t>
            </a:r>
          </a:p>
          <a:p>
            <a:pPr eaLnBrk="1" hangingPunct="1"/>
            <a:r>
              <a:rPr lang="en-GB" altLang="ja-JP" sz="2800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Topics based on Can-do statements</a:t>
            </a:r>
            <a:endParaRPr lang="en-GB" altLang="ja-JP" sz="2800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Features </a:t>
            </a:r>
            <a:r>
              <a:rPr lang="en-GB" altLang="ja-JP" sz="2800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lots of videos</a:t>
            </a:r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GB" altLang="ja-JP" sz="2800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grammar explanations activities </a:t>
            </a:r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and games for teaching Japanese language and culture</a:t>
            </a: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For independent or classroom use</a:t>
            </a: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DVD and workbooks also available</a:t>
            </a:r>
          </a:p>
        </p:txBody>
      </p:sp>
      <p:sp>
        <p:nvSpPr>
          <p:cNvPr id="12298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1017588"/>
            <a:ext cx="2313322" cy="1873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2" r="6260"/>
          <a:stretch/>
        </p:blipFill>
        <p:spPr>
          <a:xfrm>
            <a:off x="2267744" y="1544703"/>
            <a:ext cx="2374900" cy="176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4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331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0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3318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0728" name="Rectangle 3"/>
          <p:cNvSpPr txBox="1">
            <a:spLocks noChangeArrowheads="1"/>
          </p:cNvSpPr>
          <p:nvPr/>
        </p:nvSpPr>
        <p:spPr bwMode="auto">
          <a:xfrm>
            <a:off x="3419475" y="1052513"/>
            <a:ext cx="4178300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Japanese in </a:t>
            </a:r>
            <a:b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</a:b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Anime &amp; Manga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b="1">
                <a:solidFill>
                  <a:srgbClr val="FFFFFF"/>
                </a:solidFill>
                <a:latin typeface="Calibri" pitchFamily="34" charset="0"/>
              </a:rPr>
              <a:t>www.anime-manga.jp</a:t>
            </a:r>
          </a:p>
        </p:txBody>
      </p:sp>
      <p:sp>
        <p:nvSpPr>
          <p:cNvPr id="30729" name="Rectangle 3"/>
          <p:cNvSpPr>
            <a:spLocks noChangeArrowheads="1"/>
          </p:cNvSpPr>
          <p:nvPr/>
        </p:nvSpPr>
        <p:spPr bwMode="auto">
          <a:xfrm>
            <a:off x="11113" y="3595688"/>
            <a:ext cx="8089900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Japanese language learning website, especially for fans of Japanese cartoons and comics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Full of games, audio files, cultural facts and Japanese not found in textbooks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Ideal for independent learners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Variety of Japanese levels supported</a:t>
            </a: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975727"/>
            <a:ext cx="2520280" cy="24230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22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/>
      <p:bldP spid="307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434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4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1752" name="Rectangle 3"/>
          <p:cNvSpPr txBox="1">
            <a:spLocks noChangeArrowheads="1"/>
          </p:cNvSpPr>
          <p:nvPr/>
        </p:nvSpPr>
        <p:spPr bwMode="auto">
          <a:xfrm>
            <a:off x="3779838" y="976313"/>
            <a:ext cx="4113212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Ready  Steady  NihonGO!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2400" b="1">
                <a:solidFill>
                  <a:srgbClr val="FFFFFF"/>
                </a:solidFill>
                <a:latin typeface="Calibri" pitchFamily="34" charset="0"/>
              </a:rPr>
              <a:t>www.japansociety.org.uk/rsn/</a:t>
            </a:r>
          </a:p>
        </p:txBody>
      </p:sp>
      <p:sp>
        <p:nvSpPr>
          <p:cNvPr id="31753" name="Rectangle 3"/>
          <p:cNvSpPr>
            <a:spLocks noChangeArrowheads="1"/>
          </p:cNvSpPr>
          <p:nvPr/>
        </p:nvSpPr>
        <p:spPr bwMode="auto">
          <a:xfrm>
            <a:off x="69850" y="3351213"/>
            <a:ext cx="80899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Originally designed for KS2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Lesson plans plus supporting flashcards and audio files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Great for classroom use, especially for short tasters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to use online; inexpensive CD-ROM also available</a:t>
            </a:r>
          </a:p>
          <a:p>
            <a:pPr eaLnBrk="1" hangingPunct="1"/>
            <a:endParaRPr lang="en-GB" altLang="ja-JP" sz="2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849" y="1062112"/>
            <a:ext cx="3362129" cy="20620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6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/>
      <p:bldP spid="3175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536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8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5366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2776" name="Rectangle 3"/>
          <p:cNvSpPr txBox="1">
            <a:spLocks noChangeArrowheads="1"/>
          </p:cNvSpPr>
          <p:nvPr/>
        </p:nvSpPr>
        <p:spPr bwMode="auto">
          <a:xfrm>
            <a:off x="3632200" y="1196975"/>
            <a:ext cx="4252913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Nihongo-e-na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</a:rPr>
              <a:t>www.nihongo-e-na.com</a:t>
            </a:r>
          </a:p>
        </p:txBody>
      </p:sp>
      <p:sp>
        <p:nvSpPr>
          <p:cNvPr id="32777" name="Rectangle 3"/>
          <p:cNvSpPr>
            <a:spLocks noChangeArrowheads="1"/>
          </p:cNvSpPr>
          <p:nvPr/>
        </p:nvSpPr>
        <p:spPr bwMode="auto">
          <a:xfrm>
            <a:off x="11113" y="3738563"/>
            <a:ext cx="80899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Web portal for selected Japanese language education websites 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Multiple language levels supported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Extremely easy to use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Fantastic for both independent learners and teachers</a:t>
            </a:r>
          </a:p>
          <a:p>
            <a:pPr eaLnBrk="1" hangingPunct="1"/>
            <a:endParaRPr lang="en-GB" altLang="ja-JP" sz="2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0116" name="Picture 4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013545"/>
            <a:ext cx="2853523" cy="24955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7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  <p:bldP spid="327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61263" cy="1143000"/>
          </a:xfrm>
        </p:spPr>
        <p:txBody>
          <a:bodyPr/>
          <a:lstStyle/>
          <a:p>
            <a:pPr eaLnBrk="1" hangingPunct="1"/>
            <a:r>
              <a:rPr lang="en-US" altLang="ja-JP" sz="3600" smtClean="0">
                <a:solidFill>
                  <a:srgbClr val="FFFFFF"/>
                </a:solidFill>
                <a:latin typeface="Calibri" pitchFamily="34" charset="0"/>
              </a:rPr>
              <a:t>Number of schools teaching Japanese </a:t>
            </a:r>
            <a:br>
              <a:rPr lang="en-US" altLang="ja-JP" sz="3600" smtClean="0">
                <a:solidFill>
                  <a:srgbClr val="FFFFFF"/>
                </a:solidFill>
                <a:latin typeface="Calibri" pitchFamily="34" charset="0"/>
              </a:rPr>
            </a:br>
            <a:r>
              <a:rPr lang="en-US" altLang="ja-JP" sz="3600" smtClean="0">
                <a:solidFill>
                  <a:srgbClr val="FFFFFF"/>
                </a:solidFill>
                <a:latin typeface="Calibri" pitchFamily="34" charset="0"/>
              </a:rPr>
              <a:t>by Age Group</a:t>
            </a:r>
            <a:r>
              <a:rPr lang="en-US" altLang="ja-JP" b="1" smtClean="0">
                <a:solidFill>
                  <a:srgbClr val="FFFFFF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81927" name="Text Box 3"/>
          <p:cNvSpPr txBox="1">
            <a:spLocks noChangeArrowheads="1"/>
          </p:cNvSpPr>
          <p:nvPr/>
        </p:nvSpPr>
        <p:spPr bwMode="auto">
          <a:xfrm>
            <a:off x="0" y="5445125"/>
            <a:ext cx="7847013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kumimoji="0" lang="en-GB" altLang="ja-JP" sz="28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Total: </a:t>
            </a:r>
            <a:r>
              <a:rPr kumimoji="0" lang="en-GB" altLang="ja-JP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366 </a:t>
            </a:r>
            <a:r>
              <a:rPr kumimoji="0" lang="en-GB" altLang="ja-JP" sz="28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Schools </a:t>
            </a:r>
            <a:r>
              <a:rPr kumimoji="0" lang="en-GB" altLang="ja-JP" sz="28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(as of </a:t>
            </a:r>
            <a:r>
              <a:rPr kumimoji="0" lang="en-GB" altLang="ja-JP" sz="280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July 27</a:t>
            </a:r>
            <a:r>
              <a:rPr kumimoji="0" lang="en-GB" altLang="ja-JP" sz="2800" baseline="3000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th</a:t>
            </a:r>
            <a:r>
              <a:rPr kumimoji="0" lang="en-GB" altLang="ja-JP" sz="280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2015)</a:t>
            </a:r>
            <a:endParaRPr kumimoji="0" lang="en-GB" altLang="ja-JP" sz="2800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Tx/>
              <a:buNone/>
            </a:pPr>
            <a:r>
              <a:rPr kumimoji="0" lang="en-GB" altLang="ja-JP" sz="26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Includes schools teaching outside the curriculum</a:t>
            </a:r>
            <a:endParaRPr kumimoji="0" lang="en-US" altLang="ja-JP" sz="2600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4102" name="Object 12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Content Placeholder 3"/>
          <p:cNvGraphicFramePr>
            <a:graphicFrameLocks noGrp="1"/>
          </p:cNvGraphicFramePr>
          <p:nvPr>
            <p:ph sz="quarter" idx="3"/>
          </p:nvPr>
        </p:nvGraphicFramePr>
        <p:xfrm>
          <a:off x="2627313" y="2335213"/>
          <a:ext cx="4038600" cy="218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5791725"/>
              </p:ext>
            </p:extLst>
          </p:nvPr>
        </p:nvGraphicFramePr>
        <p:xfrm>
          <a:off x="358799" y="1556792"/>
          <a:ext cx="7597577" cy="3783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5"/>
    </mc:Choice>
    <mc:Fallback xmlns="">
      <p:transition spd="slow" advTm="11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638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2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6390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3800" name="Rectangle 3"/>
          <p:cNvSpPr txBox="1">
            <a:spLocks noChangeArrowheads="1"/>
          </p:cNvSpPr>
          <p:nvPr/>
        </p:nvSpPr>
        <p:spPr bwMode="auto">
          <a:xfrm>
            <a:off x="3563938" y="976313"/>
            <a:ext cx="4464050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Minna no Kyozai Site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b="1">
                <a:solidFill>
                  <a:srgbClr val="FFFFFF"/>
                </a:solidFill>
                <a:latin typeface="Calibri" pitchFamily="34" charset="0"/>
              </a:rPr>
              <a:t>www.minnanokyozai.jp</a:t>
            </a:r>
          </a:p>
        </p:txBody>
      </p:sp>
      <p:sp>
        <p:nvSpPr>
          <p:cNvPr id="33801" name="Rectangle 3"/>
          <p:cNvSpPr>
            <a:spLocks noChangeArrowheads="1"/>
          </p:cNvSpPr>
          <p:nvPr/>
        </p:nvSpPr>
        <p:spPr bwMode="auto">
          <a:xfrm>
            <a:off x="168275" y="3482975"/>
            <a:ext cx="7596188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For Japanese teachers to find and exchange resources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Includes classroom activities, pictures, grammar explanations and reading comprehension texts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Also includes teacher’s forum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Registration quick &amp; free</a:t>
            </a:r>
          </a:p>
          <a:p>
            <a:pPr eaLnBrk="1" hangingPunct="1"/>
            <a:endParaRPr lang="en-GB" altLang="ja-JP" sz="2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018357"/>
            <a:ext cx="2816711" cy="23087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/>
      <p:bldP spid="3380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5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JF Scheme of Work</a:t>
            </a: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17415" name="Rectangle 3"/>
          <p:cNvSpPr>
            <a:spLocks noChangeArrowheads="1"/>
          </p:cNvSpPr>
          <p:nvPr/>
        </p:nvSpPr>
        <p:spPr bwMode="auto">
          <a:xfrm rot="5400000">
            <a:off x="5709444" y="3452019"/>
            <a:ext cx="58054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Japanese at Secondary School: </a:t>
            </a:r>
            <a:b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</a:b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Support</a:t>
            </a:r>
            <a:endParaRPr lang="en-US" altLang="ja-JP" sz="2800" b="1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753" name="Rectangle 3"/>
          <p:cNvSpPr>
            <a:spLocks noChangeArrowheads="1"/>
          </p:cNvSpPr>
          <p:nvPr/>
        </p:nvSpPr>
        <p:spPr bwMode="auto">
          <a:xfrm>
            <a:off x="69850" y="3440113"/>
            <a:ext cx="80899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en-US" sz="2800" dirty="0">
                <a:solidFill>
                  <a:schemeClr val="bg1"/>
                </a:solidFill>
              </a:rPr>
              <a:t>JSOW is based on The National Curriculum in England, 2013 and consists of tasks of A1 </a:t>
            </a:r>
            <a:r>
              <a:rPr lang="en-GB" altLang="en-US" sz="2800" dirty="0" smtClean="0">
                <a:solidFill>
                  <a:schemeClr val="bg1"/>
                </a:solidFill>
              </a:rPr>
              <a:t>level</a:t>
            </a:r>
            <a:endParaRPr lang="en-GB" altLang="en-US" sz="2800" dirty="0">
              <a:solidFill>
                <a:schemeClr val="bg1"/>
              </a:solidFill>
            </a:endParaRPr>
          </a:p>
          <a:p>
            <a:pPr eaLnBrk="1" hangingPunct="1"/>
            <a:r>
              <a:rPr lang="en-GB" altLang="en-US" sz="2800" dirty="0">
                <a:solidFill>
                  <a:schemeClr val="bg1"/>
                </a:solidFill>
              </a:rPr>
              <a:t>Contains lesson plans, supplementary resources, target vocabulary and teaching </a:t>
            </a:r>
            <a:r>
              <a:rPr lang="en-GB" altLang="en-US" sz="2800" dirty="0" smtClean="0">
                <a:solidFill>
                  <a:schemeClr val="bg1"/>
                </a:solidFill>
              </a:rPr>
              <a:t>tips</a:t>
            </a:r>
          </a:p>
          <a:p>
            <a:pPr eaLnBrk="1" hangingPunct="1"/>
            <a:r>
              <a:rPr lang="en-GB" altLang="en-US" sz="2800" dirty="0" smtClean="0">
                <a:solidFill>
                  <a:schemeClr val="bg1"/>
                </a:solidFill>
              </a:rPr>
              <a:t>Netsu-sensei will tell you more!</a:t>
            </a:r>
            <a:endParaRPr lang="en-GB" altLang="en-US" sz="2800" dirty="0">
              <a:solidFill>
                <a:schemeClr val="bg1"/>
              </a:solidFill>
            </a:endParaRPr>
          </a:p>
          <a:p>
            <a:pPr eaLnBrk="1" hangingPunct="1"/>
            <a:r>
              <a:rPr lang="en-GB" altLang="en-US" sz="2800" dirty="0">
                <a:solidFill>
                  <a:schemeClr val="bg1"/>
                </a:solidFill>
              </a:rPr>
              <a:t>Please let us know what you think!</a:t>
            </a:r>
          </a:p>
          <a:p>
            <a:pPr eaLnBrk="1" hangingPunct="1"/>
            <a:endParaRPr lang="en-GB" altLang="en-US" sz="2800" dirty="0">
              <a:solidFill>
                <a:schemeClr val="bg1"/>
              </a:solidFill>
            </a:endParaRPr>
          </a:p>
          <a:p>
            <a:pPr eaLnBrk="1" hangingPunct="1"/>
            <a:endParaRPr lang="en-GB" altLang="ja-JP" sz="2800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20653">
            <a:off x="3251982" y="1173947"/>
            <a:ext cx="2400184" cy="14840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0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chemeClr val="bg1"/>
                </a:solidFill>
                <a:latin typeface="Century Gothic" pitchFamily="34" charset="0"/>
              </a:rPr>
              <a:t>Other Free Resources</a:t>
            </a:r>
            <a:endParaRPr lang="en-US" altLang="ja-JP" sz="4400"/>
          </a:p>
        </p:txBody>
      </p:sp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323850" y="1268413"/>
            <a:ext cx="7524750" cy="400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GB" altLang="ja-JP" sz="2800" b="1" dirty="0">
                <a:solidFill>
                  <a:schemeClr val="bg1"/>
                </a:solidFill>
                <a:latin typeface="Century Gothic" pitchFamily="34" charset="0"/>
              </a:rPr>
              <a:t>Japan Foundation </a:t>
            </a:r>
            <a:r>
              <a:rPr lang="en-GB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Resource Collection</a:t>
            </a:r>
            <a:r>
              <a:rPr lang="en-GB" altLang="ja-JP" b="1" dirty="0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en-GB" altLang="ja-JP" b="1" dirty="0">
                <a:solidFill>
                  <a:schemeClr val="bg1"/>
                </a:solidFill>
                <a:latin typeface="Century Gothic" pitchFamily="34" charset="0"/>
              </a:rPr>
            </a:br>
            <a:endParaRPr lang="en-GB" altLang="ja-JP" sz="2800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endParaRPr lang="en-GB" altLang="ja-JP" sz="2400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endParaRPr lang="en-GB" altLang="ja-JP" sz="2400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altLang="ja-JP" sz="2800" dirty="0">
                <a:solidFill>
                  <a:schemeClr val="bg1"/>
                </a:solidFill>
                <a:latin typeface="Calibri" pitchFamily="34" charset="0"/>
              </a:rPr>
              <a:t>Resources on our website made by teachers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altLang="ja-JP" sz="2800" dirty="0">
                <a:solidFill>
                  <a:schemeClr val="bg1"/>
                </a:solidFill>
                <a:latin typeface="Calibri" pitchFamily="34" charset="0"/>
              </a:rPr>
              <a:t>Japan Society online resources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endParaRPr lang="en-GB" altLang="ja-JP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44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  <p:pic>
        <p:nvPicPr>
          <p:cNvPr id="44052" name="Picture 2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" y="2288773"/>
            <a:ext cx="7632700" cy="936625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946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3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chemeClr val="bg1"/>
                </a:solidFill>
                <a:latin typeface="Century Gothic" pitchFamily="34" charset="0"/>
              </a:rPr>
              <a:t>The Japan Foundation Website</a:t>
            </a: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59398" name="Rectangle 3"/>
          <p:cNvSpPr>
            <a:spLocks noChangeArrowheads="1"/>
          </p:cNvSpPr>
          <p:nvPr/>
        </p:nvSpPr>
        <p:spPr bwMode="auto">
          <a:xfrm>
            <a:off x="0" y="765175"/>
            <a:ext cx="79930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ja-JP" sz="3600">
                <a:solidFill>
                  <a:schemeClr val="bg1"/>
                </a:solidFill>
                <a:latin typeface="Calibri" pitchFamily="34" charset="0"/>
              </a:rPr>
              <a:t>www.jpf.org.uk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3600"/>
          </a:p>
        </p:txBody>
      </p:sp>
      <p:pic>
        <p:nvPicPr>
          <p:cNvPr id="59402" name="Picture 1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844675"/>
            <a:ext cx="6267450" cy="4468813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401" name="AutoShape 9"/>
          <p:cNvSpPr>
            <a:spLocks noChangeArrowheads="1"/>
          </p:cNvSpPr>
          <p:nvPr/>
        </p:nvSpPr>
        <p:spPr bwMode="auto">
          <a:xfrm rot="3656920">
            <a:off x="2159794" y="2817019"/>
            <a:ext cx="1150938" cy="647700"/>
          </a:xfrm>
          <a:prstGeom prst="rightArrow">
            <a:avLst>
              <a:gd name="adj1" fmla="val 50000"/>
              <a:gd name="adj2" fmla="val 44424"/>
            </a:avLst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9465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2048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4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204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565400"/>
            <a:ext cx="7688263" cy="1143000"/>
          </a:xfrm>
        </p:spPr>
        <p:txBody>
          <a:bodyPr/>
          <a:lstStyle/>
          <a:p>
            <a:pPr algn="l" eaLnBrk="1" hangingPunct="1"/>
            <a:r>
              <a:rPr lang="en-US" altLang="ja-JP" sz="8800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Networking &amp; information</a:t>
            </a:r>
            <a:endParaRPr lang="en-US" altLang="ja-JP" sz="8800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300038"/>
            <a:ext cx="6913562" cy="75247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b="1" dirty="0" smtClean="0">
                <a:solidFill>
                  <a:schemeClr val="bg1"/>
                </a:solidFill>
                <a:latin typeface="Calibri" pitchFamily="34" charset="0"/>
              </a:rPr>
              <a:t>Events for Schools &amp; Teachers</a:t>
            </a:r>
            <a:endParaRPr lang="en-GB" altLang="ja-JP" dirty="0" smtClean="0">
              <a:solidFill>
                <a:schemeClr val="bg1"/>
              </a:solidFill>
            </a:endParaRPr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21509" name="Object 8"/>
          <p:cNvGraphicFramePr>
            <a:graphicFrameLocks noChangeAspect="1"/>
          </p:cNvGraphicFramePr>
          <p:nvPr/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2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01613" y="1504950"/>
            <a:ext cx="5111750" cy="4012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400" b="1" dirty="0" smtClean="0">
                <a:solidFill>
                  <a:srgbClr val="FFFFFF"/>
                </a:solidFill>
                <a:latin typeface="Calibri" pitchFamily="34" charset="0"/>
              </a:rPr>
              <a:t>Japan Conference for Schools</a:t>
            </a:r>
            <a:endParaRPr lang="en-GB" altLang="ja-JP" sz="2000" b="1" dirty="0" smtClean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Annual conference, free to attend</a:t>
            </a:r>
            <a:endParaRPr lang="en-GB" altLang="ja-JP" sz="2000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Network and share practical ideas about introducing Japan and Japanese in schools.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endParaRPr lang="en-GB" altLang="ja-JP" sz="2400" b="1" dirty="0">
              <a:solidFill>
                <a:srgbClr val="FFFFFF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endParaRPr lang="en-GB" altLang="ja-JP" sz="20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400" b="1" dirty="0" smtClean="0">
                <a:solidFill>
                  <a:srgbClr val="FFFFFF"/>
                </a:solidFill>
                <a:latin typeface="Calibri" pitchFamily="34" charset="0"/>
              </a:rPr>
              <a:t>Other networking &amp; training events</a:t>
            </a:r>
            <a:endParaRPr lang="en-GB" altLang="ja-JP" sz="2000" b="1" dirty="0" smtClean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Exam workshops (e.g. ABC or WJEC Awards,)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Resource workshops 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Seminars for schools &amp; university teachers with the British Association for Teaching Japanese as a Foreign Language (BATJ)</a:t>
            </a:r>
            <a:b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</a:br>
            <a:endParaRPr lang="en-GB" altLang="ja-JP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9092" name="Picture 4" descr="Japan Conference for Schools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3363" y="1700213"/>
            <a:ext cx="2497137" cy="919162"/>
          </a:xfrm>
          <a:prstGeom prst="rect">
            <a:avLst/>
          </a:prstGeom>
          <a:ln w="38100" cap="sq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2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Events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7950" y="171450"/>
            <a:ext cx="6913563" cy="628173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b="1" dirty="0" smtClean="0">
                <a:solidFill>
                  <a:schemeClr val="bg1"/>
                </a:solidFill>
                <a:latin typeface="Calibri" pitchFamily="34" charset="0"/>
              </a:rPr>
              <a:t>Courses for Non-Native Teachers of Japanese</a:t>
            </a:r>
            <a:r>
              <a:rPr lang="en-GB" altLang="ja-JP" dirty="0" smtClean="0">
                <a:solidFill>
                  <a:schemeClr val="bg1"/>
                </a:solidFill>
              </a:rPr>
              <a:t> 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endParaRPr lang="en-GB" altLang="ja-JP" sz="1800" dirty="0" smtClean="0">
              <a:solidFill>
                <a:schemeClr val="bg1"/>
              </a:solidFill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800" b="1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GB" altLang="ja-JP" sz="2000" b="1" dirty="0" smtClean="0">
                <a:solidFill>
                  <a:srgbClr val="FFFFFF"/>
                </a:solidFill>
                <a:latin typeface="Calibri" pitchFamily="34" charset="0"/>
              </a:rPr>
              <a:t>J-Basic Online for Teachers</a:t>
            </a:r>
            <a:r>
              <a:rPr lang="en-GB" altLang="ja-JP" sz="2800" b="1" dirty="0" smtClean="0">
                <a:solidFill>
                  <a:srgbClr val="FFFFFF"/>
                </a:solidFill>
                <a:latin typeface="Calibri" pitchFamily="34" charset="0"/>
              </a:rPr>
              <a:t/>
            </a:r>
            <a:br>
              <a:rPr lang="en-GB" altLang="ja-JP" sz="2800" b="1" dirty="0" smtClean="0">
                <a:solidFill>
                  <a:srgbClr val="FFFFFF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8 Week online course </a:t>
            </a:r>
            <a:b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Ideal for teachers to brush up their basic Japanese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endParaRPr lang="en-GB" altLang="ja-JP" sz="2000" dirty="0" smtClean="0">
              <a:solidFill>
                <a:srgbClr val="FFFFFF"/>
              </a:solidFill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b="1" dirty="0" smtClean="0">
                <a:solidFill>
                  <a:srgbClr val="FFFFFF"/>
                </a:solidFill>
                <a:latin typeface="Calibri" pitchFamily="34" charset="0"/>
              </a:rPr>
              <a:t> Summer Refresher Courses</a:t>
            </a: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/>
            </a:r>
            <a:b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Thank you for coming!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endParaRPr lang="en-GB" altLang="ja-JP" sz="20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b="1" dirty="0" smtClean="0">
                <a:solidFill>
                  <a:srgbClr val="FFFFFF"/>
                </a:solidFill>
                <a:latin typeface="Calibri" pitchFamily="34" charset="0"/>
              </a:rPr>
              <a:t> Japanese Plus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4 week course, several times a year</a:t>
            </a:r>
            <a:b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For advanced, non-native speakers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endParaRPr lang="en-GB" altLang="ja-JP" sz="20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GB" altLang="ja-JP" sz="2000" b="1" dirty="0" smtClean="0">
                <a:solidFill>
                  <a:schemeClr val="bg1"/>
                </a:solidFill>
                <a:latin typeface="Calibri" pitchFamily="34" charset="0"/>
              </a:rPr>
              <a:t>Longer training courses in Japan </a:t>
            </a: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2-month and 6-month courses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Suitable for teachers  with intermediate Japanese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endParaRPr lang="en-GB" altLang="ja-JP" sz="2000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b="1" dirty="0" err="1" smtClean="0">
                <a:solidFill>
                  <a:schemeClr val="bg1"/>
                </a:solidFill>
                <a:latin typeface="Calibri" pitchFamily="34" charset="0"/>
              </a:rPr>
              <a:t>Hakuho</a:t>
            </a:r>
            <a:r>
              <a:rPr lang="en-GB" altLang="ja-JP" sz="2000" b="1" dirty="0" smtClean="0">
                <a:solidFill>
                  <a:schemeClr val="bg1"/>
                </a:solidFill>
                <a:latin typeface="Calibri" pitchFamily="34" charset="0"/>
              </a:rPr>
              <a:t> Foundation’s course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Trip to Japan for teachers course</a:t>
            </a:r>
            <a:b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Plus fully funded trip to Japan for your students</a:t>
            </a:r>
          </a:p>
        </p:txBody>
      </p:sp>
      <p:pic>
        <p:nvPicPr>
          <p:cNvPr id="88069" name="Picture 5"/>
          <p:cNvPicPr>
            <a:picLocks noChangeAspect="1" noChangeArrowheads="1"/>
          </p:cNvPicPr>
          <p:nvPr/>
        </p:nvPicPr>
        <p:blipFill>
          <a:blip r:embed="rId4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4088" y="3954463"/>
            <a:ext cx="1851025" cy="1265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22534" name="Object 8"/>
          <p:cNvGraphicFramePr>
            <a:graphicFrameLocks noChangeAspect="1"/>
          </p:cNvGraphicFramePr>
          <p:nvPr/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7" name="Image" r:id="rId5" imgW="1079365" imgH="1193230" progId="PhotoshopElements.Image.5">
                  <p:embed/>
                </p:oleObj>
              </mc:Choice>
              <mc:Fallback>
                <p:oleObj name="Image" r:id="rId5" imgW="1079365" imgH="1193230" progId="PhotoshopElements.Image.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8076" name="Picture 12" descr="DSC05221"/>
          <p:cNvPicPr preferRelativeResize="0">
            <a:picLocks noChangeAspect="1" noChangeArrowheads="1"/>
          </p:cNvPicPr>
          <p:nvPr/>
        </p:nvPicPr>
        <p:blipFill>
          <a:blip r:embed="rId7">
            <a:lum bright="2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5441950"/>
            <a:ext cx="1727200" cy="113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79" name="Picture 15" descr="http://www.jpf.org.au/jbasic/images/jbasic-main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0888" y="1474788"/>
            <a:ext cx="2135187" cy="1954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7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Events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2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2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2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2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26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26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355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2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1908175" y="0"/>
            <a:ext cx="61928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Networking </a:t>
            </a:r>
            <a:endParaRPr lang="en-GB" altLang="ja-JP" sz="4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5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40966" name="Rectangle 3"/>
          <p:cNvSpPr>
            <a:spLocks noChangeArrowheads="1"/>
          </p:cNvSpPr>
          <p:nvPr/>
        </p:nvSpPr>
        <p:spPr bwMode="auto">
          <a:xfrm>
            <a:off x="323850" y="620713"/>
            <a:ext cx="360045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JF News</a:t>
            </a:r>
          </a:p>
          <a:p>
            <a:pPr eaLnBrk="1" hangingPunct="1">
              <a:buFontTx/>
              <a:buNone/>
            </a:pPr>
            <a:endParaRPr lang="en-GB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GB" altLang="ja-JP" sz="2000" b="1">
                <a:solidFill>
                  <a:schemeClr val="bg1"/>
                </a:solidFill>
                <a:latin typeface="Calibri" pitchFamily="34" charset="0"/>
              </a:rPr>
              <a:t>&gt; JLE-UK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Email discussion group for anyone interested in teaching Japanese</a:t>
            </a:r>
          </a:p>
          <a:p>
            <a:pPr eaLnBrk="1" hangingPunct="1">
              <a:buFontTx/>
              <a:buNone/>
            </a:pPr>
            <a:endParaRPr lang="en-US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Make contact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 with schools in your area</a:t>
            </a:r>
          </a:p>
          <a:p>
            <a:pPr eaLnBrk="1" hangingPunct="1">
              <a:buFont typeface="Wingdings" pitchFamily="2" charset="2"/>
              <a:buNone/>
            </a:pPr>
            <a:endParaRPr lang="en-GB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GB" altLang="ja-JP" sz="2000">
                <a:solidFill>
                  <a:schemeClr val="bg1"/>
                </a:solidFill>
                <a:latin typeface="Calibri" pitchFamily="34" charset="0"/>
              </a:rPr>
              <a:t>&gt; ALL has a networking group for Teachers of Japanese - JLC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&gt; </a:t>
            </a: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Specialist advice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 - just ask our language advisors!</a:t>
            </a:r>
          </a:p>
          <a:p>
            <a:pPr eaLnBrk="1" hangingPunct="1">
              <a:buFontTx/>
              <a:buNone/>
            </a:pPr>
            <a:endParaRPr lang="en-US" altLang="ja-JP" sz="800">
              <a:solidFill>
                <a:schemeClr val="bg1"/>
              </a:solidFill>
              <a:latin typeface="Calibri" pitchFamily="34" charset="0"/>
            </a:endParaRPr>
          </a:p>
          <a:p>
            <a:pPr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&gt; </a:t>
            </a:r>
            <a:r>
              <a:rPr lang="en-US" altLang="ja-JP" sz="2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Japan Foundation Facebook: </a:t>
            </a:r>
            <a:r>
              <a:rPr lang="en-US" altLang="ja-JP" sz="20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JapanFoundationLondon</a:t>
            </a:r>
          </a:p>
          <a:p>
            <a:pPr>
              <a:buFontTx/>
              <a:buNone/>
            </a:pPr>
            <a:endParaRPr lang="en-US" altLang="ja-JP" sz="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Tx/>
              <a:buNone/>
            </a:pPr>
            <a:r>
              <a:rPr lang="en-US" altLang="ja-JP" sz="2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&gt; Japan Foundation on Twitter: </a:t>
            </a:r>
            <a:r>
              <a:rPr lang="en-US" altLang="ja-JP" sz="20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jpflondon</a:t>
            </a:r>
            <a:endParaRPr lang="en-US" altLang="ja-JP" sz="200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3898900" y="5905500"/>
            <a:ext cx="3527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ja-JP" sz="3600" b="1">
                <a:solidFill>
                  <a:schemeClr val="bg1"/>
                </a:solidFill>
                <a:latin typeface="Century Gothic" pitchFamily="34" charset="0"/>
              </a:rPr>
              <a:t>Sign up today!</a:t>
            </a:r>
            <a:endParaRPr lang="en-US" altLang="ja-JP" sz="36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356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Networking</a:t>
            </a:r>
            <a:endParaRPr lang="en-US" altLang="ja-JP" sz="4400"/>
          </a:p>
        </p:txBody>
      </p:sp>
      <p:pic>
        <p:nvPicPr>
          <p:cNvPr id="40974" name="Picture 1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1677988"/>
            <a:ext cx="1776412" cy="3116262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73" name="Picture 1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9175" y="2254250"/>
            <a:ext cx="1741488" cy="3024188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75" name="Picture 1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2852738"/>
            <a:ext cx="1770062" cy="2960687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79" name="Picture 1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908050"/>
            <a:ext cx="1768475" cy="479425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2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2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32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2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232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64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96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6920"/>
                            </p:stCondLst>
                            <p:childTnLst>
                              <p:par>
                                <p:cTn id="7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2458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0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245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492375"/>
            <a:ext cx="9001125" cy="1143000"/>
          </a:xfrm>
        </p:spPr>
        <p:txBody>
          <a:bodyPr/>
          <a:lstStyle/>
          <a:p>
            <a:pPr algn="l" eaLnBrk="1" hangingPunct="1"/>
            <a:r>
              <a:rPr lang="en-US" altLang="ja-JP" sz="8000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Motivate students</a:t>
            </a:r>
            <a:endParaRPr lang="en-US" altLang="ja-JP" sz="8000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560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9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Japanese Tasters for Schools</a:t>
            </a:r>
          </a:p>
        </p:txBody>
      </p:sp>
      <p:sp>
        <p:nvSpPr>
          <p:cNvPr id="25606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179388" y="1700213"/>
            <a:ext cx="5184775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2800">
                <a:solidFill>
                  <a:schemeClr val="bg1"/>
                </a:solidFill>
                <a:latin typeface="Calibri" pitchFamily="34" charset="0"/>
              </a:rPr>
              <a:t>&gt; Volunteer programme created by Japan Foundation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ja-JP" sz="2800">
                <a:solidFill>
                  <a:schemeClr val="bg1"/>
                </a:solidFill>
                <a:latin typeface="Calibri" pitchFamily="34" charset="0"/>
              </a:rPr>
              <a:t>&gt; Fluent Japanese speakers give students taster lessons in Japanese language</a:t>
            </a:r>
            <a:br>
              <a:rPr lang="en-GB" altLang="ja-JP" sz="280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80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GB" altLang="ja-JP" sz="280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800" b="1">
                <a:solidFill>
                  <a:schemeClr val="bg1"/>
                </a:solidFill>
                <a:latin typeface="Calibri" pitchFamily="34" charset="0"/>
              </a:rPr>
              <a:t>OR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ja-JP" sz="2800">
                <a:solidFill>
                  <a:schemeClr val="bg1"/>
                </a:solidFill>
                <a:latin typeface="Calibri" pitchFamily="34" charset="0"/>
              </a:rPr>
              <a:t>&gt; Resource package for taster sessions </a:t>
            </a:r>
          </a:p>
        </p:txBody>
      </p:sp>
      <p:pic>
        <p:nvPicPr>
          <p:cNvPr id="48137" name="Picture 9" descr="DSC0120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1557338"/>
            <a:ext cx="1943100" cy="1457325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ffectLst>
            <a:outerShdw dist="35921" dir="2700000" algn="ctr" rotWithShape="0">
              <a:srgbClr val="55447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9" name="Rectangle 3"/>
          <p:cNvSpPr>
            <a:spLocks noChangeArrowheads="1"/>
          </p:cNvSpPr>
          <p:nvPr/>
        </p:nvSpPr>
        <p:spPr bwMode="auto">
          <a:xfrm rot="5400000">
            <a:off x="5841207" y="3348831"/>
            <a:ext cx="55991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Motivate Students</a:t>
            </a:r>
            <a:endParaRPr lang="en-US" altLang="ja-JP" sz="4400"/>
          </a:p>
        </p:txBody>
      </p:sp>
      <p:pic>
        <p:nvPicPr>
          <p:cNvPr id="48140" name="Picture 12" descr="Green lane primary 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825" y="3306763"/>
            <a:ext cx="1935163" cy="1450975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41" name="Picture 13" descr="priory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825" y="4973638"/>
            <a:ext cx="1930400" cy="1447800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13" y="128589"/>
            <a:ext cx="3624783" cy="1212180"/>
          </a:xfrm>
        </p:spPr>
        <p:txBody>
          <a:bodyPr/>
          <a:lstStyle/>
          <a:p>
            <a:pPr eaLnBrk="1" hangingPunct="1"/>
            <a:r>
              <a:rPr lang="en-US" altLang="ja-JP" sz="3600" b="1" dirty="0" smtClean="0">
                <a:solidFill>
                  <a:srgbClr val="FFFFFF"/>
                </a:solidFill>
                <a:latin typeface="Calibri" pitchFamily="34" charset="0"/>
              </a:rPr>
              <a:t>Location of  </a:t>
            </a:r>
            <a:br>
              <a:rPr lang="en-US" altLang="ja-JP" sz="3600" b="1" dirty="0" smtClean="0">
                <a:solidFill>
                  <a:srgbClr val="FFFFFF"/>
                </a:solidFill>
                <a:latin typeface="Calibri" pitchFamily="34" charset="0"/>
              </a:rPr>
            </a:br>
            <a:r>
              <a:rPr lang="en-US" altLang="ja-JP" sz="3600" b="1" dirty="0" smtClean="0">
                <a:solidFill>
                  <a:srgbClr val="FFFFFF"/>
                </a:solidFill>
                <a:latin typeface="Calibri" pitchFamily="34" charset="0"/>
              </a:rPr>
              <a:t>Schools</a:t>
            </a:r>
            <a:endParaRPr lang="en-US" altLang="ja-JP" sz="3600" b="1" dirty="0" smtClean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5125" name="Object 12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Content Placeholder 3"/>
          <p:cNvGraphicFramePr>
            <a:graphicFrameLocks noGrp="1"/>
          </p:cNvGraphicFramePr>
          <p:nvPr>
            <p:ph sz="quarter" idx="3"/>
          </p:nvPr>
        </p:nvGraphicFramePr>
        <p:xfrm>
          <a:off x="2627313" y="2335213"/>
          <a:ext cx="4038600" cy="218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990" y="140771"/>
            <a:ext cx="4104456" cy="65764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00" y="2420888"/>
            <a:ext cx="4211960" cy="37943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340768"/>
            <a:ext cx="1829680" cy="8403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59"/>
    </mc:Choice>
    <mc:Fallback xmlns="">
      <p:transition spd="slow" advTm="2459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662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0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3600" b="1">
                <a:solidFill>
                  <a:schemeClr val="bg1"/>
                </a:solidFill>
                <a:latin typeface="Century Gothic" pitchFamily="34" charset="0"/>
              </a:rPr>
              <a:t>Other Japanese events </a:t>
            </a:r>
            <a:r>
              <a:rPr lang="en-GB" altLang="ja-JP" sz="3600">
                <a:solidFill>
                  <a:schemeClr val="bg1"/>
                </a:solidFill>
                <a:latin typeface="Century Gothic" pitchFamily="34" charset="0"/>
              </a:rPr>
              <a:t>for schools</a:t>
            </a:r>
          </a:p>
          <a:p>
            <a:pPr eaLnBrk="1" hangingPunct="1">
              <a:buFontTx/>
              <a:buNone/>
            </a:pP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26630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250825" y="1052513"/>
            <a:ext cx="7848600" cy="654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2400" b="1" dirty="0" smtClean="0">
                <a:solidFill>
                  <a:schemeClr val="bg1"/>
                </a:solidFill>
                <a:latin typeface="Century Gothic" pitchFamily="34" charset="0"/>
              </a:rPr>
              <a:t>&gt; </a:t>
            </a: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Japan In Your Classroom culture taster</a:t>
            </a:r>
            <a:r>
              <a:rPr lang="en-US" altLang="ja-JP" sz="28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br>
              <a:rPr lang="en-US" altLang="ja-JP" sz="2800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(Japan Society)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US" altLang="ja-JP" sz="1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GB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&gt; </a:t>
            </a: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Japan Day / Week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Apply for a Japan Society Small Grant – up to £1,000!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List of experts who run school workshops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US" altLang="ja-JP" sz="1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&gt; Club </a:t>
            </a:r>
            <a:r>
              <a:rPr lang="en-US" altLang="ja-JP" sz="2800" b="1" dirty="0" err="1" smtClean="0">
                <a:solidFill>
                  <a:schemeClr val="bg1"/>
                </a:solidFill>
                <a:latin typeface="Century Gothic" pitchFamily="34" charset="0"/>
              </a:rPr>
              <a:t>Taishikan</a:t>
            </a: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 (Embassy of Japan)</a:t>
            </a:r>
          </a:p>
          <a:p>
            <a:pPr marL="285750" indent="-285750" eaLnBrk="1" hangingPunct="1">
              <a:spcBef>
                <a:spcPct val="50000"/>
              </a:spcBef>
              <a:buFontTx/>
              <a:buChar char="-"/>
              <a:defRPr/>
            </a:pP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Very popular so book well in advance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&gt; </a:t>
            </a:r>
            <a:r>
              <a:rPr lang="en-US" altLang="ja-JP" sz="2800" b="1" dirty="0" err="1" smtClean="0">
                <a:solidFill>
                  <a:schemeClr val="bg1"/>
                </a:solidFill>
                <a:latin typeface="Century Gothic" pitchFamily="34" charset="0"/>
              </a:rPr>
              <a:t>Nihongo</a:t>
            </a: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 Cup</a:t>
            </a: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- A speech contest for students at KS3, KS4 and KS5!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US" altLang="ja-JP" sz="1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GB" altLang="ja-JP" sz="2400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6632" name="Rectangle 3"/>
          <p:cNvSpPr>
            <a:spLocks noChangeArrowheads="1"/>
          </p:cNvSpPr>
          <p:nvPr/>
        </p:nvSpPr>
        <p:spPr bwMode="auto">
          <a:xfrm rot="5400000">
            <a:off x="5841207" y="3348831"/>
            <a:ext cx="55991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Motivate Students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1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1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91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1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1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91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765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5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250825" y="1052513"/>
            <a:ext cx="78486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ja-JP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7655" name="Rectangle 3"/>
          <p:cNvSpPr>
            <a:spLocks noChangeArrowheads="1"/>
          </p:cNvSpPr>
          <p:nvPr/>
        </p:nvSpPr>
        <p:spPr bwMode="auto">
          <a:xfrm rot="5400000">
            <a:off x="5841207" y="3348831"/>
            <a:ext cx="55991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Motivate Students</a:t>
            </a:r>
            <a:endParaRPr lang="en-US" altLang="ja-JP" sz="4400"/>
          </a:p>
        </p:txBody>
      </p:sp>
      <p:sp>
        <p:nvSpPr>
          <p:cNvPr id="27656" name="Rectangle 1"/>
          <p:cNvSpPr>
            <a:spLocks noChangeArrowheads="1"/>
          </p:cNvSpPr>
          <p:nvPr/>
        </p:nvSpPr>
        <p:spPr bwMode="auto">
          <a:xfrm>
            <a:off x="468313" y="303213"/>
            <a:ext cx="7631112" cy="136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2400" b="1" dirty="0">
                <a:solidFill>
                  <a:srgbClr val="FFFFFF"/>
                </a:solidFill>
                <a:latin typeface="Calibri" pitchFamily="34" charset="0"/>
              </a:rPr>
              <a:t>Japan Webpage Contest for Schools</a:t>
            </a:r>
            <a:endParaRPr lang="en-GB" altLang="ja-JP" sz="1800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1800" dirty="0" smtClean="0">
                <a:solidFill>
                  <a:srgbClr val="FFFFFF"/>
                </a:solidFill>
                <a:latin typeface="Calibri" pitchFamily="34" charset="0"/>
              </a:rPr>
              <a:t>This was open </a:t>
            </a:r>
            <a:r>
              <a:rPr lang="en-GB" altLang="ja-JP" sz="1800" dirty="0">
                <a:solidFill>
                  <a:srgbClr val="FFFFFF"/>
                </a:solidFill>
                <a:latin typeface="Calibri" pitchFamily="34" charset="0"/>
              </a:rPr>
              <a:t>to any UK primary or secondary school that is teaching Japanese or doing any kind of project related to Japan. 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1800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1800" dirty="0" smtClean="0">
                <a:solidFill>
                  <a:srgbClr val="FFFFFF"/>
                </a:solidFill>
                <a:latin typeface="Calibri" pitchFamily="34" charset="0"/>
              </a:rPr>
              <a:t>Really good place to find ideas to try with your own classes...</a:t>
            </a:r>
            <a:endParaRPr lang="en-GB" altLang="ja-JP" sz="18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7657" name="Picture 13" descr="http://www.jpf.org.uk/cms/images/jwcs14-whatson-open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2205038"/>
            <a:ext cx="5400675" cy="412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867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8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Rectangle 3"/>
          <p:cNvSpPr>
            <a:spLocks noChangeArrowheads="1"/>
          </p:cNvSpPr>
          <p:nvPr/>
        </p:nvSpPr>
        <p:spPr bwMode="auto">
          <a:xfrm>
            <a:off x="179388" y="115888"/>
            <a:ext cx="799306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chemeClr val="bg1"/>
                </a:solidFill>
                <a:latin typeface="Century Gothic" pitchFamily="34" charset="0"/>
              </a:rPr>
              <a:t>School partnerships</a:t>
            </a: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50182" name="Rectangle 3"/>
          <p:cNvSpPr>
            <a:spLocks noChangeArrowheads="1"/>
          </p:cNvSpPr>
          <p:nvPr/>
        </p:nvSpPr>
        <p:spPr bwMode="auto">
          <a:xfrm>
            <a:off x="179388" y="1125538"/>
            <a:ext cx="7272337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b="1">
                <a:solidFill>
                  <a:schemeClr val="bg1"/>
                </a:solidFill>
                <a:latin typeface="Century Gothic" pitchFamily="34" charset="0"/>
              </a:rPr>
              <a:t>&gt; Partner Finding / Japan Links</a:t>
            </a:r>
            <a:r>
              <a:rPr lang="en-US" altLang="ja-JP">
                <a:solidFill>
                  <a:schemeClr val="bg1"/>
                </a:solidFill>
                <a:latin typeface="Century Gothic" pitchFamily="34" charset="0"/>
              </a:rPr>
              <a:t> </a:t>
            </a:r>
            <a:br>
              <a:rPr lang="en-US" altLang="ja-JP">
                <a:solidFill>
                  <a:schemeClr val="bg1"/>
                </a:solidFill>
                <a:latin typeface="Century Gothic" pitchFamily="34" charset="0"/>
              </a:rPr>
            </a:b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(Japan Society)</a:t>
            </a:r>
          </a:p>
          <a:p>
            <a:pPr eaLnBrk="1" hangingPunct="1">
              <a:buFontTx/>
              <a:buNone/>
            </a:pPr>
            <a:endParaRPr lang="en-US" altLang="ja-JP" sz="2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b="1">
                <a:solidFill>
                  <a:schemeClr val="bg1"/>
                </a:solidFill>
                <a:latin typeface="Century Gothic" pitchFamily="34" charset="0"/>
              </a:rPr>
              <a:t>&gt; Japan UK LIVE! 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Bilingual website to help 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students communicate 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(Japan Society)</a:t>
            </a:r>
          </a:p>
        </p:txBody>
      </p:sp>
      <p:sp>
        <p:nvSpPr>
          <p:cNvPr id="28679" name="Rectangle 3"/>
          <p:cNvSpPr>
            <a:spLocks noChangeArrowheads="1"/>
          </p:cNvSpPr>
          <p:nvPr/>
        </p:nvSpPr>
        <p:spPr bwMode="auto">
          <a:xfrm rot="5400000">
            <a:off x="5841207" y="3348831"/>
            <a:ext cx="55991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Motivate Students</a:t>
            </a:r>
            <a:endParaRPr lang="en-US" altLang="ja-JP" sz="4400"/>
          </a:p>
        </p:txBody>
      </p:sp>
      <p:pic>
        <p:nvPicPr>
          <p:cNvPr id="50187" name="Picture 1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357563"/>
            <a:ext cx="4679950" cy="3173412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6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6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970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2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Rectangle 3"/>
          <p:cNvSpPr>
            <a:spLocks noChangeArrowheads="1"/>
          </p:cNvSpPr>
          <p:nvPr/>
        </p:nvSpPr>
        <p:spPr bwMode="auto">
          <a:xfrm>
            <a:off x="179388" y="115888"/>
            <a:ext cx="79216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3600" b="1">
                <a:solidFill>
                  <a:schemeClr val="bg1"/>
                </a:solidFill>
                <a:latin typeface="Century Gothic" pitchFamily="34" charset="0"/>
              </a:rPr>
              <a:t>Useful contacts</a:t>
            </a:r>
            <a:endParaRPr lang="en-GB" altLang="ja-JP" sz="36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36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29702" name="Rectangle 3"/>
          <p:cNvSpPr>
            <a:spLocks noChangeArrowheads="1"/>
          </p:cNvSpPr>
          <p:nvPr/>
        </p:nvSpPr>
        <p:spPr bwMode="auto">
          <a:xfrm>
            <a:off x="179388" y="836613"/>
            <a:ext cx="7705725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79388" y="981075"/>
            <a:ext cx="78486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2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ja-JP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704" name="Rectangle 3"/>
          <p:cNvSpPr>
            <a:spLocks noChangeArrowheads="1"/>
          </p:cNvSpPr>
          <p:nvPr/>
        </p:nvSpPr>
        <p:spPr bwMode="auto">
          <a:xfrm>
            <a:off x="250825" y="908050"/>
            <a:ext cx="8101013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Japan Foundation London (Language Centre)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www.jpf.org.uk/language      	Tel: 020 7436 6698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Japan Society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www.japansociety.org.uk      	Tel: 020 7828 6330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Embassy of Japan (JICC)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www.uk.emb-japan.go.jp      	Tel: 020 7465 6500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British Council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www.britishcouncil.org		Tel: 020 7930 8466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Daiwa-Anglo Japanese Foundation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www.dajf.org.uk 			Tel: 020 7486 4348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Great Britain Sasakawa Foundation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www.gbsf.org.uk			Tel: 020 7436 9042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3072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5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179388" y="836613"/>
            <a:ext cx="7705725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179388" y="981075"/>
            <a:ext cx="78486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2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ja-JP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8919" name="Rectangle 1"/>
          <p:cNvSpPr>
            <a:spLocks noChangeArrowheads="1"/>
          </p:cNvSpPr>
          <p:nvPr/>
        </p:nvSpPr>
        <p:spPr bwMode="auto">
          <a:xfrm>
            <a:off x="873125" y="1606550"/>
            <a:ext cx="646271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800" b="1">
                <a:solidFill>
                  <a:schemeClr val="bg1"/>
                </a:solidFill>
                <a:latin typeface="Calibri" pitchFamily="34" charset="0"/>
              </a:rPr>
              <a:t>質問？</a:t>
            </a:r>
            <a:endParaRPr lang="en-GB" altLang="ja-JP" sz="13800" b="1">
              <a:solidFill>
                <a:schemeClr val="bg1"/>
              </a:solidFill>
              <a:latin typeface="Calibri" pitchFamily="34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ja-JP" sz="6000" b="1">
                <a:solidFill>
                  <a:schemeClr val="bg1"/>
                </a:solidFill>
                <a:latin typeface="Calibri" pitchFamily="34" charset="0"/>
              </a:rPr>
              <a:t>(Any questions?)</a:t>
            </a:r>
            <a:endParaRPr lang="en-US" altLang="ja-JP" sz="4800">
              <a:solidFill>
                <a:srgbClr val="CBC2DC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5125" name="Object 12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4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140" y="980728"/>
            <a:ext cx="7776865" cy="4104456"/>
          </a:xfrm>
        </p:spPr>
        <p:txBody>
          <a:bodyPr/>
          <a:lstStyle/>
          <a:p>
            <a:r>
              <a:rPr lang="en-GB" sz="8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Survey Time!</a:t>
            </a:r>
            <a:endParaRPr lang="en-GB" sz="8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4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59"/>
    </mc:Choice>
    <mc:Fallback xmlns="">
      <p:transition spd="slow" advTm="245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614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5" name="Rectangle 3"/>
          <p:cNvSpPr>
            <a:spLocks noChangeArrowheads="1"/>
          </p:cNvSpPr>
          <p:nvPr/>
        </p:nvSpPr>
        <p:spPr bwMode="auto">
          <a:xfrm>
            <a:off x="1258888" y="1917700"/>
            <a:ext cx="57594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GB" altLang="ja-JP" sz="11500" b="1">
                <a:solidFill>
                  <a:schemeClr val="bg1"/>
                </a:solidFill>
                <a:latin typeface="Century Gothic" pitchFamily="34" charset="0"/>
              </a:rPr>
              <a:t>Support </a:t>
            </a:r>
          </a:p>
          <a:p>
            <a:pPr algn="ctr" eaLnBrk="1" hangingPunct="1">
              <a:buFontTx/>
              <a:buNone/>
            </a:pPr>
            <a:r>
              <a:rPr lang="en-GB" altLang="ja-JP" sz="2400">
                <a:solidFill>
                  <a:schemeClr val="bg1"/>
                </a:solidFill>
                <a:latin typeface="Calibri" pitchFamily="34" charset="0"/>
              </a:rPr>
              <a:t>available from the Japan Foundation</a:t>
            </a:r>
            <a:endParaRPr lang="en-GB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  <p:sp>
        <p:nvSpPr>
          <p:cNvPr id="615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6601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32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from the Japan Foundation</a:t>
            </a:r>
          </a:p>
          <a:p>
            <a:pPr>
              <a:spcBef>
                <a:spcPct val="50000"/>
              </a:spcBef>
              <a:defRPr/>
            </a:pPr>
            <a:endParaRPr lang="en-GB" altLang="ja-JP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14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1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US" altLang="ja-JP" sz="1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Local Project Support </a:t>
            </a:r>
            <a:r>
              <a:rPr lang="en-US" altLang="ja-JP" sz="2000" b="1" dirty="0" err="1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Programme</a:t>
            </a: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– 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up to £3,000 – 4 deadlines a </a:t>
            </a:r>
            <a:r>
              <a:rPr lang="en-US" altLang="ja-JP" sz="20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year </a:t>
            </a: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8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GB" altLang="ja-JP" sz="32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from other organisations</a:t>
            </a:r>
            <a:endParaRPr lang="en-GB" altLang="ja-JP" sz="14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Daiwa Anglo-Japanese Foundation 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/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Grants of £3000+ for activities promoting Japan-UK interaction</a:t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Great Britain </a:t>
            </a:r>
            <a:r>
              <a:rPr lang="en-US" altLang="ja-JP" sz="2000" b="1" dirty="0" err="1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Sasakawa</a:t>
            </a: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Foundation 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/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For Japanese language projects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Japan Society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Small Grant </a:t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Up to £1,000 f</a:t>
            </a:r>
            <a:r>
              <a:rPr lang="en-GB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or small-scale events related to Japan</a:t>
            </a: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altLang="ja-JP" sz="2000" b="1" dirty="0">
              <a:solidFill>
                <a:schemeClr val="bg1"/>
              </a:solidFill>
              <a:latin typeface="Century Gothic" pitchFamily="34" charset="0"/>
              <a:ea typeface="ＭＳ Ｐゴシック" charset="-128"/>
            </a:endParaRPr>
          </a:p>
        </p:txBody>
      </p:sp>
      <p:pic>
        <p:nvPicPr>
          <p:cNvPr id="52235" name="Picture 11" descr="Japanese Language Local Project Support Program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76" y="866776"/>
            <a:ext cx="4572000" cy="1447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5" name="Picture 11" descr="Japanese Language Local Project Support Program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76" y="836712"/>
            <a:ext cx="4572000" cy="1447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0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5616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32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from the Japan Foundation</a:t>
            </a:r>
          </a:p>
          <a:p>
            <a:pPr>
              <a:spcBef>
                <a:spcPct val="50000"/>
              </a:spcBef>
              <a:defRPr/>
            </a:pPr>
            <a:endParaRPr lang="en-GB" altLang="ja-JP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14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1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US" altLang="ja-JP" sz="1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4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Local Project Support </a:t>
            </a:r>
            <a:r>
              <a:rPr lang="en-US" altLang="ja-JP" sz="2400" b="1" dirty="0" err="1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Programme</a:t>
            </a:r>
            <a:r>
              <a:rPr lang="en-US" altLang="ja-JP" sz="24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– </a:t>
            </a:r>
            <a:r>
              <a:rPr lang="en-US" altLang="ja-JP" sz="24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up to £3,000 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4 </a:t>
            </a:r>
            <a:r>
              <a:rPr lang="en-US" altLang="ja-JP" sz="24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deadlines a 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year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Next deadline September 2015 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E-mail drafts to Josy before you apply officially </a:t>
            </a:r>
            <a:b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Josephine.austin@jpf.org.uk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Ask for example application form</a:t>
            </a:r>
            <a:endParaRPr lang="en-US" altLang="ja-JP" sz="24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8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  <p:extLst>
      <p:ext uri="{BB962C8B-B14F-4D97-AF65-F5344CB8AC3E}">
        <p14:creationId xmlns:p14="http://schemas.microsoft.com/office/powerpoint/2010/main" val="270897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8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3200" b="1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hints:</a:t>
            </a:r>
            <a:endParaRPr lang="en-GB" altLang="ja-JP" sz="3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Please </a:t>
            </a:r>
            <a: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tell us about your project and its objectives, including quantitative data where possible.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</a:t>
            </a:r>
            <a: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the project be publicised</a:t>
            </a: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</a:t>
            </a:r>
            <a: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outcomes will the project achieve? </a:t>
            </a:r>
            <a:b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</a:t>
            </a:r>
            <a:r>
              <a:rPr lang="en-GB" sz="32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the project impact Japanese language education in the UK?</a:t>
            </a:r>
          </a:p>
          <a:p>
            <a:pPr>
              <a:spcBef>
                <a:spcPct val="50000"/>
              </a:spcBef>
              <a:defRPr/>
            </a:pPr>
            <a:r>
              <a:rPr lang="en-GB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  <p:extLst>
      <p:ext uri="{BB962C8B-B14F-4D97-AF65-F5344CB8AC3E}">
        <p14:creationId xmlns:p14="http://schemas.microsoft.com/office/powerpoint/2010/main" val="270897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0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2800" b="1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hints:</a:t>
            </a: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782816"/>
            <a:ext cx="5449417" cy="569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54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3579</TotalTime>
  <Words>895</Words>
  <Application>Microsoft Office PowerPoint</Application>
  <PresentationFormat>On-screen Show (4:3)</PresentationFormat>
  <Paragraphs>254</Paragraphs>
  <Slides>34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Default Design</vt:lpstr>
      <vt:lpstr>Image</vt:lpstr>
      <vt:lpstr>Support for Japanese</vt:lpstr>
      <vt:lpstr>Number of schools teaching Japanese  by Age Group </vt:lpstr>
      <vt:lpstr>Location of   Schools</vt:lpstr>
      <vt:lpstr>Survey Time!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Networking &amp; information</vt:lpstr>
      <vt:lpstr>PowerPoint Presentation</vt:lpstr>
      <vt:lpstr>PowerPoint Presentation</vt:lpstr>
      <vt:lpstr>PowerPoint Presentation</vt:lpstr>
      <vt:lpstr>Motivate students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Japan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shone</dc:creator>
  <cp:lastModifiedBy>Josephine Audigier</cp:lastModifiedBy>
  <cp:revision>109</cp:revision>
  <cp:lastPrinted>2015-05-26T15:41:17Z</cp:lastPrinted>
  <dcterms:created xsi:type="dcterms:W3CDTF">2011-03-01T17:06:28Z</dcterms:created>
  <dcterms:modified xsi:type="dcterms:W3CDTF">2015-09-07T16:31:40Z</dcterms:modified>
</cp:coreProperties>
</file>